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1269" r:id="rId2"/>
    <p:sldId id="1245" r:id="rId3"/>
    <p:sldId id="1251" r:id="rId4"/>
    <p:sldId id="1224" r:id="rId5"/>
    <p:sldId id="1276" r:id="rId6"/>
    <p:sldId id="342" r:id="rId7"/>
    <p:sldId id="1254" r:id="rId8"/>
    <p:sldId id="1270" r:id="rId9"/>
    <p:sldId id="344" r:id="rId10"/>
    <p:sldId id="1275" r:id="rId11"/>
    <p:sldId id="291" r:id="rId12"/>
    <p:sldId id="1226" r:id="rId13"/>
    <p:sldId id="1272" r:id="rId14"/>
    <p:sldId id="363" r:id="rId15"/>
    <p:sldId id="1273" r:id="rId16"/>
    <p:sldId id="282" r:id="rId17"/>
    <p:sldId id="397" r:id="rId18"/>
    <p:sldId id="1277" r:id="rId19"/>
    <p:sldId id="1257" r:id="rId20"/>
    <p:sldId id="1243" r:id="rId21"/>
    <p:sldId id="1244" r:id="rId22"/>
    <p:sldId id="1259" r:id="rId23"/>
    <p:sldId id="1258" r:id="rId24"/>
    <p:sldId id="1260" r:id="rId25"/>
    <p:sldId id="1278" r:id="rId26"/>
    <p:sldId id="386" r:id="rId27"/>
    <p:sldId id="1232" r:id="rId28"/>
    <p:sldId id="1279" r:id="rId29"/>
    <p:sldId id="1256" r:id="rId30"/>
    <p:sldId id="382" r:id="rId31"/>
    <p:sldId id="1241" r:id="rId32"/>
    <p:sldId id="1240" r:id="rId33"/>
    <p:sldId id="330" r:id="rId34"/>
    <p:sldId id="1274" r:id="rId35"/>
    <p:sldId id="1252" r:id="rId36"/>
    <p:sldId id="345" r:id="rId37"/>
    <p:sldId id="346" r:id="rId38"/>
    <p:sldId id="347" r:id="rId39"/>
    <p:sldId id="348" r:id="rId40"/>
    <p:sldId id="297" r:id="rId41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 autoAdjust="0"/>
    <p:restoredTop sz="90930"/>
  </p:normalViewPr>
  <p:slideViewPr>
    <p:cSldViewPr>
      <p:cViewPr varScale="1">
        <p:scale>
          <a:sx n="162" d="100"/>
          <a:sy n="162" d="100"/>
        </p:scale>
        <p:origin x="2112" y="19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33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Predictive Error-driven Learning in the Brain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DA20-71D4-1945-B2EE-EE0A5B60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approaches..</a:t>
            </a:r>
            <a:br>
              <a:rPr lang="en-US" dirty="0"/>
            </a:br>
            <a:r>
              <a:rPr lang="en-US" sz="2400" dirty="0"/>
              <a:t>(Whittington &amp; </a:t>
            </a:r>
            <a:r>
              <a:rPr lang="en-US" sz="2400" dirty="0" err="1"/>
              <a:t>Bogacz</a:t>
            </a:r>
            <a:r>
              <a:rPr lang="en-US" sz="2400" dirty="0"/>
              <a:t> Review, TICS, 2019)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0478E-5F3D-1B4A-9581-4E05B66B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876425"/>
            <a:ext cx="9067800" cy="33239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C8DD5-DC2F-A749-9210-CC9BD816F52A}"/>
              </a:ext>
            </a:extLst>
          </p:cNvPr>
          <p:cNvSpPr txBox="1"/>
          <p:nvPr/>
        </p:nvSpPr>
        <p:spPr>
          <a:xfrm>
            <a:off x="390525" y="5457825"/>
            <a:ext cx="89916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Scellier</a:t>
            </a:r>
            <a:r>
              <a:rPr lang="en-US" dirty="0"/>
              <a:t>, B. and </a:t>
            </a:r>
            <a:r>
              <a:rPr lang="en-US" dirty="0" err="1"/>
              <a:t>Bengio</a:t>
            </a:r>
            <a:r>
              <a:rPr lang="en-US" dirty="0"/>
              <a:t>, Y. (2017) Equivalence of equilibrium propagation and recurrent backpropagation. </a:t>
            </a:r>
            <a:r>
              <a:rPr lang="en-US" dirty="0" err="1"/>
              <a:t>arXiv</a:t>
            </a:r>
            <a:r>
              <a:rPr lang="en-US" dirty="0"/>
              <a:t> preprint arXiv:1711.08416 </a:t>
            </a:r>
          </a:p>
          <a:p>
            <a:endParaRPr lang="en-US" dirty="0"/>
          </a:p>
          <a:p>
            <a:r>
              <a:rPr lang="en-US" dirty="0" err="1"/>
              <a:t>Lillicrap</a:t>
            </a:r>
            <a:r>
              <a:rPr lang="en-US" dirty="0"/>
              <a:t>, T. P., Santoro, A., Marris, L., Akerman, C. J., &amp; Hinton, G. (2020). Backpropagation and the brain.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21</a:t>
            </a:r>
            <a:r>
              <a:rPr lang="en-US" dirty="0"/>
              <a:t>(6), 335–346.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385005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F328-BC1C-5443-A418-8360E74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24025"/>
            <a:ext cx="2425700" cy="3352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FAC537-598D-BF42-B6C6-E7D631FA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Helmholtz: Recognition by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771B3-890A-B346-87D0-23DB788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26551"/>
            <a:ext cx="6295830" cy="472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B4A8C-A4E4-ED45-899D-921CC44B5F6F}"/>
              </a:ext>
            </a:extLst>
          </p:cNvPr>
          <p:cNvSpPr txBox="1"/>
          <p:nvPr/>
        </p:nvSpPr>
        <p:spPr>
          <a:xfrm>
            <a:off x="503242" y="6611287"/>
            <a:ext cx="872386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Auto-encoders, Bayesian models, Rao &amp; Ballard, </a:t>
            </a:r>
            <a:r>
              <a:rPr lang="en-US" sz="2400" dirty="0" err="1"/>
              <a:t>Friston</a:t>
            </a:r>
            <a:r>
              <a:rPr lang="en-US" sz="2400" dirty="0"/>
              <a:t> et al..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8000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5625BA-2233-1043-AF0E-923AD3C1B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4" y="834592"/>
            <a:ext cx="6867525" cy="387944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AF7F6740-4236-5B44-B126-9FDF064C5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8725" y="3933825"/>
            <a:ext cx="8461888" cy="3429000"/>
          </a:xfrm>
        </p:spPr>
      </p:pic>
    </p:spTree>
    <p:extLst>
      <p:ext uri="{BB962C8B-B14F-4D97-AF65-F5344CB8AC3E}">
        <p14:creationId xmlns:p14="http://schemas.microsoft.com/office/powerpoint/2010/main" val="353171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301625"/>
            <a:ext cx="7023100" cy="1262063"/>
          </a:xfrm>
        </p:spPr>
        <p:txBody>
          <a:bodyPr/>
          <a:lstStyle/>
          <a:p>
            <a:r>
              <a:rPr lang="en-US" dirty="0"/>
              <a:t>Functionally: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that hand??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ECE074-B44F-1242-AC82-EEE5BC3B0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25" y="3019425"/>
            <a:ext cx="4356100" cy="3443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an embarrassment…</a:t>
            </a:r>
            <a:br>
              <a:rPr lang="en-US" dirty="0"/>
            </a:br>
            <a:r>
              <a:rPr lang="en-US" dirty="0"/>
              <a:t> (of potential riches!)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105025"/>
            <a:ext cx="5907083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It is embarrassing how little we know about learning in the one place that really matters: the </a:t>
            </a:r>
            <a:r>
              <a:rPr lang="en-US" i="1" dirty="0"/>
              <a:t>neocortex</a:t>
            </a:r>
            <a:r>
              <a:rPr lang="en-US" dirty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Basal Ganglia, Cerebellum, Hippocampus..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37106-31CF-0A45-A873-FC5B1B6381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025" y="2028825"/>
            <a:ext cx="2514600" cy="25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A30C-81F0-8945-9B8B-1BF4878A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Comparison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208E3-3E75-A743-9860-9B3F5778B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647825"/>
            <a:ext cx="4572000" cy="2436254"/>
          </a:xfr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B8E2F-443E-654D-A1ED-CBD251235F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672" y="1647825"/>
            <a:ext cx="4584700" cy="458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64B12-6435-9B4E-967D-AC6027B61536}"/>
              </a:ext>
            </a:extLst>
          </p:cNvPr>
          <p:cNvSpPr txBox="1"/>
          <p:nvPr/>
        </p:nvSpPr>
        <p:spPr>
          <a:xfrm>
            <a:off x="390525" y="4314825"/>
            <a:ext cx="4646616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progressive formation of abstract categories -- low dimensional, V1-like representations even in highest layers</a:t>
            </a:r>
          </a:p>
          <a:p>
            <a:endParaRPr lang="en-US" dirty="0"/>
          </a:p>
          <a:p>
            <a:r>
              <a:rPr lang="en-US" dirty="0"/>
              <a:t>Diffs: Bidirectional connectivity, inhibitory competition, small amounts of Hebbian learning..</a:t>
            </a:r>
          </a:p>
        </p:txBody>
      </p:sp>
    </p:spTree>
    <p:extLst>
      <p:ext uri="{BB962C8B-B14F-4D97-AF65-F5344CB8AC3E}">
        <p14:creationId xmlns:p14="http://schemas.microsoft.com/office/powerpoint/2010/main" val="405889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8E869-9A0E-9644-8C3A-6247F90349BA}"/>
              </a:ext>
            </a:extLst>
          </p:cNvPr>
          <p:cNvGrpSpPr/>
          <p:nvPr/>
        </p:nvGrpSpPr>
        <p:grpSpPr>
          <a:xfrm>
            <a:off x="161957" y="1076601"/>
            <a:ext cx="6725836" cy="2574499"/>
            <a:chOff x="872800" y="4020276"/>
            <a:chExt cx="10481000" cy="3244985"/>
          </a:xfrm>
        </p:grpSpPr>
        <p:pic>
          <p:nvPicPr>
            <p:cNvPr id="35" name="Content Placeholder 5">
              <a:extLst>
                <a:ext uri="{FF2B5EF4-FFF2-40B4-BE49-F238E27FC236}">
                  <a16:creationId xmlns:a16="http://schemas.microsoft.com/office/drawing/2014/main" id="{B441FE6C-CF76-1446-AED9-2658B7B4D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800" y="4020276"/>
              <a:ext cx="10481000" cy="3244985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6" name="Content Placeholder 7">
              <a:extLst>
                <a:ext uri="{FF2B5EF4-FFF2-40B4-BE49-F238E27FC236}">
                  <a16:creationId xmlns:a16="http://schemas.microsoft.com/office/drawing/2014/main" id="{9652D5BF-3E98-BD4B-8E43-3C3F07B9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416" y="4170896"/>
              <a:ext cx="5817705" cy="29795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CAA20C6-44F8-9441-AB78-16AFAE2451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4" t="4502" r="47331" b="50000"/>
          <a:stretch/>
        </p:blipFill>
        <p:spPr>
          <a:xfrm>
            <a:off x="133936" y="3885235"/>
            <a:ext cx="3838821" cy="286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83711-34E6-0F4D-BAAA-EDE834EA827F}"/>
              </a:ext>
            </a:extLst>
          </p:cNvPr>
          <p:cNvSpPr txBox="1"/>
          <p:nvPr/>
        </p:nvSpPr>
        <p:spPr>
          <a:xfrm>
            <a:off x="7085834" y="2915683"/>
            <a:ext cx="1923778" cy="613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Seq 1: 42132431</a:t>
            </a:r>
          </a:p>
          <a:p>
            <a:r>
              <a:rPr lang="en-US" dirty="0"/>
              <a:t>Seq 2: 13423124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A4B7-1818-4445-A53C-1A834C2F17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725" y="3829227"/>
            <a:ext cx="3838821" cy="343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A7369-405A-6942-8D73-D238C46937E3}"/>
              </a:ext>
            </a:extLst>
          </p:cNvPr>
          <p:cNvSpPr txBox="1"/>
          <p:nvPr/>
        </p:nvSpPr>
        <p:spPr>
          <a:xfrm>
            <a:off x="4124325" y="3911751"/>
            <a:ext cx="160020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Progression of early pre-stimulus activity pattern similar to post-stimulus</a:t>
            </a:r>
          </a:p>
        </p:txBody>
      </p:sp>
    </p:spTree>
    <p:extLst>
      <p:ext uri="{BB962C8B-B14F-4D97-AF65-F5344CB8AC3E}">
        <p14:creationId xmlns:p14="http://schemas.microsoft.com/office/powerpoint/2010/main" val="2828866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A66A-E226-4445-BA36-C66ADE43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25C3-23FB-DF40-9933-8E39A8D7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257426"/>
            <a:ext cx="9067799" cy="45021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John </a:t>
            </a:r>
            <a:r>
              <a:rPr lang="en-US" dirty="0" err="1"/>
              <a:t>Rohrlich</a:t>
            </a:r>
            <a:r>
              <a:rPr lang="en-US" dirty="0"/>
              <a:t> applying model to statistical learning in speech, using full auditory input.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Starting with Graf-Estes &amp; Lew-Williams 2015 stimuli based on </a:t>
            </a:r>
            <a:r>
              <a:rPr lang="en-US" dirty="0" err="1"/>
              <a:t>Saffran</a:t>
            </a:r>
            <a:r>
              <a:rPr lang="en-US" dirty="0"/>
              <a:t> et al paradigm.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Shows reliable effects for reliable vs. unreliable sequences.</a:t>
            </a:r>
          </a:p>
        </p:txBody>
      </p:sp>
      <p:pic>
        <p:nvPicPr>
          <p:cNvPr id="1026" name="Picture 2" descr="John ROHRLICH | Research Associate | PhD | University of Colorado Boulder,  CO | CUB | Department of Psychology and Neuroscience">
            <a:extLst>
              <a:ext uri="{FF2B5EF4-FFF2-40B4-BE49-F238E27FC236}">
                <a16:creationId xmlns:a16="http://schemas.microsoft.com/office/drawing/2014/main" id="{244A3E51-5CDD-6D40-9C26-09F7CA54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5" y="352425"/>
            <a:ext cx="1724893" cy="17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05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24583" y="4467225"/>
            <a:ext cx="9059083" cy="2175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Deep predictive learning:</a:t>
            </a:r>
          </a:p>
          <a:p>
            <a:r>
              <a:rPr lang="en-US" sz="3600" dirty="0"/>
              <a:t>- Works</a:t>
            </a:r>
          </a:p>
          <a:p>
            <a:r>
              <a:rPr lang="en-US" sz="3600" dirty="0"/>
              <a:t>- Fits with lots of biology</a:t>
            </a:r>
          </a:p>
          <a:p>
            <a:r>
              <a:rPr lang="en-US" sz="3600" dirty="0"/>
              <a:t>- Extends to motor, cross-modal predictions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B84DC6-15AF-7A4A-8EEB-7A331FA9CA67}"/>
              </a:ext>
            </a:extLst>
          </p:cNvPr>
          <p:cNvGrpSpPr/>
          <p:nvPr/>
        </p:nvGrpSpPr>
        <p:grpSpPr>
          <a:xfrm>
            <a:off x="522620" y="657225"/>
            <a:ext cx="8924925" cy="3569970"/>
            <a:chOff x="539271" y="1563688"/>
            <a:chExt cx="8924925" cy="3569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1EF2-2E73-864E-B334-0CE731B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271" y="1563688"/>
              <a:ext cx="8924925" cy="3569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5A093-0CAB-F442-9DB7-B6DBAF78E18F}"/>
                </a:ext>
              </a:extLst>
            </p:cNvPr>
            <p:cNvSpPr txBox="1"/>
            <p:nvPr/>
          </p:nvSpPr>
          <p:spPr>
            <a:xfrm>
              <a:off x="1457325" y="1876425"/>
              <a:ext cx="2598788" cy="55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“What works”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6BC690-EEAD-A246-A273-BDF98F20BEB5}"/>
                </a:ext>
              </a:extLst>
            </p:cNvPr>
            <p:cNvSpPr txBox="1"/>
            <p:nvPr/>
          </p:nvSpPr>
          <p:spPr>
            <a:xfrm>
              <a:off x="6029325" y="4314825"/>
              <a:ext cx="2385589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Neuroscience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7393E-E279-4046-B61E-763934F1D91C}"/>
                </a:ext>
              </a:extLst>
            </p:cNvPr>
            <p:cNvSpPr/>
            <p:nvPr/>
          </p:nvSpPr>
          <p:spPr bwMode="auto">
            <a:xfrm>
              <a:off x="4200525" y="2586673"/>
              <a:ext cx="1524000" cy="152400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-111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pitchFamily="-111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97F15C-2C8F-D94A-AF3D-BC49584D12E0}"/>
                </a:ext>
              </a:extLst>
            </p:cNvPr>
            <p:cNvSpPr txBox="1"/>
            <p:nvPr/>
          </p:nvSpPr>
          <p:spPr>
            <a:xfrm>
              <a:off x="4370055" y="3042114"/>
              <a:ext cx="1184940" cy="613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</a:t>
              </a:r>
              <a:endParaRPr 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38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39789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407D5-8E7E-0F45-B4EE-21CC9DCC8F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2" y="1724025"/>
            <a:ext cx="8908643" cy="5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Andrew Carlson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Riley </a:t>
            </a:r>
            <a:r>
              <a:rPr lang="en-US" sz="2400" dirty="0" err="1">
                <a:solidFill>
                  <a:schemeClr val="tx1"/>
                </a:solidFill>
              </a:rPr>
              <a:t>DeHaan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April Luo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Jessica </a:t>
            </a:r>
            <a:r>
              <a:rPr lang="en-US" sz="2400" dirty="0" err="1">
                <a:solidFill>
                  <a:schemeClr val="tx1"/>
                </a:solidFill>
              </a:rPr>
              <a:t>Mollick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John </a:t>
            </a:r>
            <a:r>
              <a:rPr lang="en-US" sz="2400" dirty="0" err="1">
                <a:solidFill>
                  <a:schemeClr val="tx1"/>
                </a:solidFill>
              </a:rPr>
              <a:t>Rohrlich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Jake </a:t>
            </a:r>
            <a:r>
              <a:rPr lang="en-US" sz="2400" dirty="0" err="1">
                <a:solidFill>
                  <a:schemeClr val="tx1"/>
                </a:solidFill>
              </a:rPr>
              <a:t>Russin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Maryam </a:t>
            </a:r>
            <a:r>
              <a:rPr lang="en-US" sz="2400" dirty="0" err="1">
                <a:solidFill>
                  <a:schemeClr val="tx1"/>
                </a:solidFill>
              </a:rPr>
              <a:t>Zolfaghar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035192" y="1518288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4089468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01994-28BE-3C45-9301-B5DF528CF0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125" y="1724025"/>
            <a:ext cx="6914905" cy="54616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68641325-DA31-C744-A495-6D05A8E5BDBC}"/>
              </a:ext>
            </a:extLst>
          </p:cNvPr>
          <p:cNvSpPr/>
          <p:nvPr/>
        </p:nvSpPr>
        <p:spPr bwMode="auto">
          <a:xfrm>
            <a:off x="7096125" y="4086225"/>
            <a:ext cx="2286000" cy="2286000"/>
          </a:xfrm>
          <a:prstGeom prst="noSmoking">
            <a:avLst>
              <a:gd name="adj" fmla="val 10585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0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3B2E3D-27A1-3842-8656-AD9D76913A39}"/>
              </a:ext>
            </a:extLst>
          </p:cNvPr>
          <p:cNvSpPr txBox="1"/>
          <p:nvPr/>
        </p:nvSpPr>
        <p:spPr>
          <a:xfrm>
            <a:off x="238124" y="5610225"/>
            <a:ext cx="4572001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Just one little problem: It doesn’t work!</a:t>
            </a:r>
          </a:p>
        </p:txBody>
      </p:sp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22694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D94-DD93-6D4B-962B-5C97158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97ED-330E-8344-92EA-C5A6138C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r>
              <a:rPr lang="en-US" dirty="0"/>
              <a:t>Computational level: </a:t>
            </a:r>
            <a:r>
              <a:rPr lang="en-US" i="1" dirty="0"/>
              <a:t>error-driven &amp; predictive learning</a:t>
            </a:r>
          </a:p>
          <a:p>
            <a:r>
              <a:rPr lang="en-US" dirty="0"/>
              <a:t>Implementational level: </a:t>
            </a:r>
            <a:r>
              <a:rPr lang="en-US" i="1" dirty="0"/>
              <a:t>thalamocortical loops</a:t>
            </a:r>
          </a:p>
          <a:p>
            <a:r>
              <a:rPr lang="en-US" dirty="0"/>
              <a:t>Functional level: </a:t>
            </a:r>
            <a:r>
              <a:rPr lang="en-US" i="1" dirty="0"/>
              <a:t>does it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069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40256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10163</TotalTime>
  <Words>1210</Words>
  <Application>Microsoft Macintosh PowerPoint</Application>
  <PresentationFormat>Custom</PresentationFormat>
  <Paragraphs>175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Symbol</vt:lpstr>
      <vt:lpstr>Times New Roman</vt:lpstr>
      <vt:lpstr>Wingdings</vt:lpstr>
      <vt:lpstr>ror_std_emerbrain</vt:lpstr>
      <vt:lpstr>Predictive Error-driven Learning in the Brain</vt:lpstr>
      <vt:lpstr>Learning is an embarrassment…  (of potential riches!)</vt:lpstr>
      <vt:lpstr>PowerPoint Presentation</vt:lpstr>
      <vt:lpstr>PowerPoint Presentation</vt:lpstr>
      <vt:lpstr>PowerPoint Presentation</vt:lpstr>
      <vt:lpstr>Neuroscience: Hebbian</vt:lpstr>
      <vt:lpstr>PowerPoint Presentation</vt:lpstr>
      <vt:lpstr>Three Levels</vt:lpstr>
      <vt:lpstr>Bidirectional Connections Carry Error Gradients (GeneRec; O’Reilly, 1996)</vt:lpstr>
      <vt:lpstr>Many different approaches.. (Whittington &amp; Bogacz Review, TICS, 2019)</vt:lpstr>
      <vt:lpstr>The Mystery of (Knowledge) Development</vt:lpstr>
      <vt:lpstr>Helmholtz: Recognition by Synthesis</vt:lpstr>
      <vt:lpstr>PowerPoint Presentation</vt:lpstr>
      <vt:lpstr>The Predictive Bootstrap (Elman 1990; Elman, Bates, et al. 1996)</vt:lpstr>
      <vt:lpstr>Biologically, how does it work?</vt:lpstr>
      <vt:lpstr>Thalamocortical Loop Biology (Sherman &amp; Guillery, 2006)</vt:lpstr>
      <vt:lpstr>The Pulvinar = Projection Screen (c.f. Mumford, 1991 “blackboard”)</vt:lpstr>
      <vt:lpstr>Deep Predictive Learning</vt:lpstr>
      <vt:lpstr>Functionally: does it work?</vt:lpstr>
      <vt:lpstr>PowerPoint Presentation</vt:lpstr>
      <vt:lpstr>Model vs. Monkeys: Categories Emerge in Higher Layers</vt:lpstr>
      <vt:lpstr>Categories not in V1; Emerge in IT Obj Rec Pathway</vt:lpstr>
      <vt:lpstr>Model vs. Humans</vt:lpstr>
      <vt:lpstr>PowerPoint Presentation</vt:lpstr>
      <vt:lpstr>Backprop Comparison Models</vt:lpstr>
      <vt:lpstr>Predictive Remapping</vt:lpstr>
      <vt:lpstr>Experimental Test</vt:lpstr>
      <vt:lpstr>Speech Perception</vt:lpstr>
      <vt:lpstr>PowerPoint Presentation</vt:lpstr>
      <vt:lpstr>Key Biological Data</vt:lpstr>
      <vt:lpstr>Key Diffs From Friston / Bayes</vt:lpstr>
      <vt:lpstr>Conclusions</vt:lpstr>
      <vt:lpstr>Thanks To</vt:lpstr>
      <vt:lpstr>“Standard” approach (Friston et al)</vt:lpstr>
      <vt:lpstr>Hebbian is too Dumb!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152</cp:revision>
  <dcterms:created xsi:type="dcterms:W3CDTF">2009-03-18T06:10:11Z</dcterms:created>
  <dcterms:modified xsi:type="dcterms:W3CDTF">2021-04-16T06:43:52Z</dcterms:modified>
</cp:coreProperties>
</file>